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311" r:id="rId4"/>
    <p:sldId id="262" r:id="rId5"/>
    <p:sldId id="264" r:id="rId6"/>
    <p:sldId id="284" r:id="rId7"/>
    <p:sldId id="285" r:id="rId8"/>
    <p:sldId id="265" r:id="rId9"/>
    <p:sldId id="287" r:id="rId10"/>
    <p:sldId id="288" r:id="rId11"/>
    <p:sldId id="266" r:id="rId12"/>
    <p:sldId id="289" r:id="rId13"/>
    <p:sldId id="290" r:id="rId14"/>
    <p:sldId id="291" r:id="rId15"/>
    <p:sldId id="267" r:id="rId16"/>
    <p:sldId id="292" r:id="rId17"/>
    <p:sldId id="293" r:id="rId18"/>
    <p:sldId id="294" r:id="rId19"/>
    <p:sldId id="295" r:id="rId20"/>
    <p:sldId id="268" r:id="rId21"/>
    <p:sldId id="296" r:id="rId22"/>
    <p:sldId id="297" r:id="rId23"/>
    <p:sldId id="298" r:id="rId24"/>
    <p:sldId id="269" r:id="rId25"/>
    <p:sldId id="300" r:id="rId26"/>
    <p:sldId id="299" r:id="rId27"/>
    <p:sldId id="270" r:id="rId28"/>
    <p:sldId id="271" r:id="rId29"/>
    <p:sldId id="301" r:id="rId30"/>
    <p:sldId id="302" r:id="rId31"/>
    <p:sldId id="272" r:id="rId32"/>
    <p:sldId id="273" r:id="rId33"/>
    <p:sldId id="274" r:id="rId34"/>
    <p:sldId id="275" r:id="rId35"/>
    <p:sldId id="304" r:id="rId36"/>
    <p:sldId id="276" r:id="rId37"/>
    <p:sldId id="277" r:id="rId38"/>
    <p:sldId id="278" r:id="rId39"/>
    <p:sldId id="281" r:id="rId40"/>
    <p:sldId id="280" r:id="rId41"/>
    <p:sldId id="279" r:id="rId42"/>
    <p:sldId id="282" r:id="rId43"/>
    <p:sldId id="283" r:id="rId44"/>
    <p:sldId id="303" r:id="rId45"/>
    <p:sldId id="305" r:id="rId46"/>
    <p:sldId id="259" r:id="rId47"/>
    <p:sldId id="260" r:id="rId48"/>
    <p:sldId id="310" r:id="rId49"/>
    <p:sldId id="26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74FE-03B1-C940-8286-0F8120F30764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E1A7A-027B-B446-99BD-09DE5D04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5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9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B4FB-BBCE-F84E-B63E-B3EE9E33D889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8647-154F-BA4E-9FF8-37A2C8F76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pcentral.collegeboard.com/apc/members/exam/exam_information/2135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 3D Design</a:t>
            </a:r>
            <a:br>
              <a:rPr lang="en-US" dirty="0" smtClean="0"/>
            </a:br>
            <a:r>
              <a:rPr lang="en-US" dirty="0" smtClean="0"/>
              <a:t>Breadth (completed first semester, with 2 additional concentration)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8 pieces, 2 views of each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Shows your understanding of the principles of design.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65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1143000"/>
          </a:xfrm>
        </p:spPr>
        <p:txBody>
          <a:bodyPr/>
          <a:lstStyle/>
          <a:p>
            <a:r>
              <a:rPr lang="en-US" dirty="0" smtClean="0"/>
              <a:t>Focus on shape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8588" y="3205850"/>
            <a:ext cx="2754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Shape can be free form.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49" y="1417638"/>
            <a:ext cx="4103592" cy="53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0"/>
            <a:ext cx="3124200" cy="1143000"/>
          </a:xfrm>
          <a:effectLst>
            <a:outerShdw blurRad="63500" dist="107763" dir="2700000" algn="ctr" rotWithShape="0">
              <a:srgbClr val="C0C0C0">
                <a:alpha val="74998"/>
              </a:srgbClr>
            </a:outerShdw>
          </a:effectLst>
        </p:spPr>
        <p:txBody>
          <a:bodyPr/>
          <a:lstStyle/>
          <a:p>
            <a:r>
              <a:rPr lang="en-US" b="1"/>
              <a:t>FORM</a:t>
            </a:r>
            <a:endParaRPr lang="en-US"/>
          </a:p>
        </p:txBody>
      </p:sp>
      <p:pic>
        <p:nvPicPr>
          <p:cNvPr id="9219" name="Picture 3" descr="Arp-Torsoofagiant19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6418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76800" y="1583591"/>
            <a:ext cx="3962400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Objects having 3 dimensions (height, width, depth)</a:t>
            </a:r>
            <a:endParaRPr lang="en-US" sz="3200" dirty="0"/>
          </a:p>
          <a:p>
            <a:pPr>
              <a:spcBef>
                <a:spcPct val="50000"/>
              </a:spcBef>
            </a:pPr>
            <a:r>
              <a:rPr lang="en-US" sz="3200" dirty="0"/>
              <a:t>or something in a 2-dimensional artwork that appears to be 3-dimensional.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05294" y="5647765"/>
            <a:ext cx="383390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example, a triangle, which is 2-dimensional, is a shape, but a pyramid, which is 3-dimensional, is a form.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Jean Arp</a:t>
            </a:r>
          </a:p>
        </p:txBody>
      </p:sp>
    </p:spTree>
    <p:extLst>
      <p:ext uri="{BB962C8B-B14F-4D97-AF65-F5344CB8AC3E}">
        <p14:creationId xmlns:p14="http://schemas.microsoft.com/office/powerpoint/2010/main" val="22824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5" y="1739899"/>
            <a:ext cx="6379883" cy="42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18" y="1778000"/>
            <a:ext cx="6394823" cy="47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264771"/>
            <a:ext cx="4445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15000" y="5334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Robert Mapplethorpe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" y="61864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Claude Monet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 P A C E</a:t>
            </a:r>
          </a:p>
        </p:txBody>
      </p:sp>
      <p:pic>
        <p:nvPicPr>
          <p:cNvPr id="10243" name="Picture 3" descr="Monet-Wheatfield18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35138"/>
            <a:ext cx="5486400" cy="43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pplethorp-cal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4909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8763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distance or area between, around, above, below, or within things.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15000" y="5486400"/>
            <a:ext cx="32766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Positive (filled with something) and Negative (empty areas).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6035675"/>
            <a:ext cx="4038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Foreground, Middleground and Background (creates DEPTH)</a:t>
            </a:r>
          </a:p>
        </p:txBody>
      </p:sp>
    </p:spTree>
    <p:extLst>
      <p:ext uri="{BB962C8B-B14F-4D97-AF65-F5344CB8AC3E}">
        <p14:creationId xmlns:p14="http://schemas.microsoft.com/office/powerpoint/2010/main" val="37999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Space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18" y="1435100"/>
            <a:ext cx="3716460" cy="49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Space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412" y="1628589"/>
            <a:ext cx="3257895" cy="49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5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Space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12" y="2110441"/>
            <a:ext cx="7067176" cy="44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0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Space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12" y="1417638"/>
            <a:ext cx="5573059" cy="48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144"/>
          </a:xfrm>
        </p:spPr>
        <p:txBody>
          <a:bodyPr>
            <a:noAutofit/>
          </a:bodyPr>
          <a:lstStyle/>
          <a:p>
            <a:r>
              <a:rPr lang="en-US" sz="3200" dirty="0" smtClean="0"/>
              <a:t>3D Design Focus</a:t>
            </a:r>
            <a:br>
              <a:rPr lang="en-US" sz="3200" dirty="0" smtClean="0"/>
            </a:br>
            <a:r>
              <a:rPr lang="en-US" sz="3200" dirty="0" smtClean="0"/>
              <a:t>(Depth and Space)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24144"/>
            <a:ext cx="4040188" cy="13431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are the 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PRINCIPLES OF DESIGN </a:t>
            </a:r>
          </a:p>
          <a:p>
            <a:r>
              <a:rPr lang="en-US" dirty="0" smtClean="0"/>
              <a:t>articulated through the…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239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2400" dirty="0" smtClean="0"/>
              <a:t>Unity/variety</a:t>
            </a:r>
          </a:p>
          <a:p>
            <a:pPr lvl="1"/>
            <a:r>
              <a:rPr lang="en-US" sz="2400" dirty="0" smtClean="0"/>
              <a:t>Balance</a:t>
            </a:r>
          </a:p>
          <a:p>
            <a:pPr lvl="1"/>
            <a:r>
              <a:rPr lang="en-US" sz="2400" dirty="0" smtClean="0"/>
              <a:t>Emphasis</a:t>
            </a:r>
          </a:p>
          <a:p>
            <a:pPr lvl="1"/>
            <a:r>
              <a:rPr lang="en-US" sz="2400" dirty="0" smtClean="0"/>
              <a:t>Contrast</a:t>
            </a:r>
          </a:p>
          <a:p>
            <a:pPr lvl="1"/>
            <a:r>
              <a:rPr lang="en-US" sz="2400" dirty="0" smtClean="0"/>
              <a:t>Rhythm</a:t>
            </a:r>
          </a:p>
          <a:p>
            <a:pPr lvl="1"/>
            <a:r>
              <a:rPr lang="en-US" sz="2400" dirty="0" smtClean="0"/>
              <a:t>Repetition</a:t>
            </a:r>
          </a:p>
          <a:p>
            <a:pPr lvl="1"/>
            <a:r>
              <a:rPr lang="en-US" sz="2400" dirty="0" smtClean="0"/>
              <a:t>Pattern</a:t>
            </a:r>
          </a:p>
          <a:p>
            <a:pPr lvl="1"/>
            <a:r>
              <a:rPr lang="en-US" sz="2400" dirty="0" smtClean="0"/>
              <a:t>Proportion/scale</a:t>
            </a:r>
          </a:p>
          <a:p>
            <a:pPr lvl="1"/>
            <a:r>
              <a:rPr lang="en-US" sz="2400" dirty="0" smtClean="0"/>
              <a:t>Movement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21810" y="1535112"/>
            <a:ext cx="3664990" cy="9321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ELEMENTS OF ART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21810" y="2174875"/>
            <a:ext cx="4122190" cy="44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Line 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Value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Mass</a:t>
            </a:r>
          </a:p>
          <a:p>
            <a:r>
              <a:rPr lang="en-US" dirty="0" smtClean="0"/>
              <a:t>Volume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1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            Value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3" name="Picture 5" descr="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37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fash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052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grayscale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4196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79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18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870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863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Text Box 1040"/>
          <p:cNvSpPr txBox="1">
            <a:spLocks noChangeArrowheads="1"/>
          </p:cNvSpPr>
          <p:nvPr/>
        </p:nvSpPr>
        <p:spPr bwMode="auto">
          <a:xfrm>
            <a:off x="591671" y="5662146"/>
            <a:ext cx="7924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surface quality or "feel" of an object, its smoothness, roughness, softness, etc. Textures may be actual or implied.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3" y="1199154"/>
            <a:ext cx="6048188" cy="4242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235" y="433294"/>
            <a:ext cx="781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Texture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58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Texture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711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Texture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3222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295400"/>
            <a:ext cx="4038600" cy="1143000"/>
          </a:xfrm>
        </p:spPr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C</a:t>
            </a:r>
            <a:r>
              <a:rPr lang="en-US" b="1">
                <a:solidFill>
                  <a:srgbClr val="FF9900"/>
                </a:solidFill>
              </a:rPr>
              <a:t>O</a:t>
            </a:r>
            <a:r>
              <a:rPr lang="en-US" b="1">
                <a:solidFill>
                  <a:srgbClr val="009900"/>
                </a:solidFill>
              </a:rPr>
              <a:t>L</a:t>
            </a:r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>
                <a:solidFill>
                  <a:srgbClr val="800080"/>
                </a:solidFill>
              </a:rPr>
              <a:t>R</a:t>
            </a:r>
            <a:endParaRPr lang="en-US"/>
          </a:p>
        </p:txBody>
      </p:sp>
      <p:pic>
        <p:nvPicPr>
          <p:cNvPr id="6148" name="Picture 4" descr="Calder-4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81000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erai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4543425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8200" y="3581400"/>
            <a:ext cx="7315200" cy="155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Consists of Hue (another word for color), Intensity (brightness) and Value (lightness or darkness).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52400" y="64912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Henri Matisse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29200" y="5715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Alexander Calder</a:t>
            </a:r>
          </a:p>
        </p:txBody>
      </p:sp>
    </p:spTree>
    <p:extLst>
      <p:ext uri="{BB962C8B-B14F-4D97-AF65-F5344CB8AC3E}">
        <p14:creationId xmlns:p14="http://schemas.microsoft.com/office/powerpoint/2010/main" val="34019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wheel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07975"/>
            <a:ext cx="6550025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60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955" r="-7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512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forget about the fun and fabulously relevant </a:t>
            </a:r>
            <a:br>
              <a:rPr lang="en-US" dirty="0" smtClean="0"/>
            </a:br>
            <a:r>
              <a:rPr lang="en-US" dirty="0" smtClean="0"/>
              <a:t>Postmodern Principles of Design!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0412" y="1865873"/>
            <a:ext cx="2495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Juxtaposition</a:t>
            </a:r>
          </a:p>
          <a:p>
            <a:endParaRPr lang="en-US" sz="2400" dirty="0"/>
          </a:p>
          <a:p>
            <a:r>
              <a:rPr lang="en-US" sz="2400" dirty="0" smtClean="0"/>
              <a:t>Appropriation</a:t>
            </a:r>
          </a:p>
          <a:p>
            <a:endParaRPr lang="en-US" sz="2400" dirty="0"/>
          </a:p>
          <a:p>
            <a:r>
              <a:rPr lang="en-US" sz="2400" dirty="0" smtClean="0"/>
              <a:t>Text and Image</a:t>
            </a:r>
          </a:p>
          <a:p>
            <a:endParaRPr lang="en-US" sz="2400" dirty="0"/>
          </a:p>
          <a:p>
            <a:r>
              <a:rPr lang="en-US" sz="2400" dirty="0" smtClean="0"/>
              <a:t>Hybridity</a:t>
            </a:r>
          </a:p>
          <a:p>
            <a:endParaRPr lang="en-US" sz="2400" dirty="0"/>
          </a:p>
          <a:p>
            <a:r>
              <a:rPr lang="en-US" sz="2400" dirty="0" err="1" smtClean="0"/>
              <a:t>Representin</a:t>
            </a:r>
            <a:r>
              <a:rPr lang="en-US" sz="2400" smtClean="0"/>
              <a:t>’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Gaze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924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2503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7200">
                <a:solidFill>
                  <a:schemeClr val="accent2"/>
                </a:solidFill>
              </a:rPr>
              <a:t>The Principles of Art</a:t>
            </a:r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3733800"/>
            <a:ext cx="7696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What we use to organize the Elements of Art,</a:t>
            </a:r>
          </a:p>
          <a:p>
            <a:pPr algn="ctr">
              <a:spcBef>
                <a:spcPct val="50000"/>
              </a:spcBef>
            </a:pPr>
            <a:r>
              <a:rPr lang="en-US" sz="4400" i="1"/>
              <a:t>or </a:t>
            </a:r>
            <a:r>
              <a:rPr lang="en-US" sz="4400"/>
              <a:t>the tools to make art.</a:t>
            </a:r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9" name="Picture 7" descr="chil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3914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82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914400"/>
            <a:ext cx="76390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381000" y="1524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Symmetrical Balance</a:t>
            </a:r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2286000" y="2819400"/>
            <a:ext cx="4724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parts of an image are organized so that one side mirrors the other. </a:t>
            </a:r>
          </a:p>
        </p:txBody>
      </p:sp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685800" y="64770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Leonardo DaVinci</a:t>
            </a:r>
          </a:p>
        </p:txBody>
      </p:sp>
    </p:spTree>
    <p:extLst>
      <p:ext uri="{BB962C8B-B14F-4D97-AF65-F5344CB8AC3E}">
        <p14:creationId xmlns:p14="http://schemas.microsoft.com/office/powerpoint/2010/main" val="27504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936625"/>
            <a:ext cx="655320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228600" y="1524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Asymmetrical Balance</a:t>
            </a:r>
            <a:endParaRPr lang="en-US"/>
          </a:p>
        </p:txBody>
      </p:sp>
      <p:sp>
        <p:nvSpPr>
          <p:cNvPr id="22532" name="Text Box 1028"/>
          <p:cNvSpPr txBox="1">
            <a:spLocks noChangeArrowheads="1"/>
          </p:cNvSpPr>
          <p:nvPr/>
        </p:nvSpPr>
        <p:spPr bwMode="auto">
          <a:xfrm>
            <a:off x="2667000" y="4419600"/>
            <a:ext cx="4800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one side of a composition does not reflect the design of the other.</a:t>
            </a:r>
          </a:p>
        </p:txBody>
      </p:sp>
      <p:sp>
        <p:nvSpPr>
          <p:cNvPr id="22533" name="Text Box 1029"/>
          <p:cNvSpPr txBox="1">
            <a:spLocks noChangeArrowheads="1"/>
          </p:cNvSpPr>
          <p:nvPr/>
        </p:nvSpPr>
        <p:spPr bwMode="auto">
          <a:xfrm>
            <a:off x="685800" y="62626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James Whistler</a:t>
            </a:r>
          </a:p>
        </p:txBody>
      </p:sp>
    </p:spTree>
    <p:extLst>
      <p:ext uri="{BB962C8B-B14F-4D97-AF65-F5344CB8AC3E}">
        <p14:creationId xmlns:p14="http://schemas.microsoft.com/office/powerpoint/2010/main" val="4672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945029"/>
            <a:ext cx="4586941" cy="57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8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876800" cy="1143000"/>
          </a:xfrm>
        </p:spPr>
        <p:txBody>
          <a:bodyPr/>
          <a:lstStyle/>
          <a:p>
            <a:r>
              <a:rPr lang="en-US"/>
              <a:t>EMPH</a:t>
            </a:r>
            <a:r>
              <a:rPr lang="en-US" sz="6000">
                <a:solidFill>
                  <a:srgbClr val="FF3300"/>
                </a:solidFill>
              </a:rPr>
              <a:t>A</a:t>
            </a:r>
            <a:r>
              <a:rPr lang="en-US"/>
              <a:t>SIS</a:t>
            </a:r>
          </a:p>
        </p:txBody>
      </p:sp>
      <p:pic>
        <p:nvPicPr>
          <p:cNvPr id="14339" name="Picture 3" descr="Dine-hart_in_b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5243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6200"/>
            <a:ext cx="28575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3276600"/>
            <a:ext cx="3733800" cy="204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focal point of an image, or when one area or thing stand out the most.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Jim Dine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912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 Klimt</a:t>
            </a:r>
          </a:p>
        </p:txBody>
      </p:sp>
    </p:spTree>
    <p:extLst>
      <p:ext uri="{BB962C8B-B14F-4D97-AF65-F5344CB8AC3E}">
        <p14:creationId xmlns:p14="http://schemas.microsoft.com/office/powerpoint/2010/main" val="26459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</a:rPr>
              <a:t>CONTRAST</a:t>
            </a:r>
            <a:endParaRPr lang="en-US"/>
          </a:p>
        </p:txBody>
      </p:sp>
      <p:pic>
        <p:nvPicPr>
          <p:cNvPr id="16387" name="Picture 3" descr="Adams-OaktreeSun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1148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Salvador_Dali-Paysage_aux_Papill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0363" y="2590800"/>
            <a:ext cx="4897437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24000" y="3581400"/>
            <a:ext cx="6248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large difference between two things to create interest and tension.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200" y="6110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Ansel Adams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191000" y="5867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Salvador Dali</a:t>
            </a:r>
          </a:p>
        </p:txBody>
      </p:sp>
    </p:spTree>
    <p:extLst>
      <p:ext uri="{BB962C8B-B14F-4D97-AF65-F5344CB8AC3E}">
        <p14:creationId xmlns:p14="http://schemas.microsoft.com/office/powerpoint/2010/main" val="31224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7" name="Picture 5" descr="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34000" cy="5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24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76200"/>
            <a:ext cx="373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solidFill>
                  <a:srgbClr val="009900"/>
                </a:solidFill>
              </a:rPr>
              <a:t>P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009900"/>
                </a:solidFill>
              </a:rPr>
              <a:t>T</a:t>
            </a:r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>
                <a:solidFill>
                  <a:srgbClr val="009900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R</a:t>
            </a:r>
            <a:r>
              <a:rPr lang="en-US">
                <a:solidFill>
                  <a:srgbClr val="009900"/>
                </a:solidFill>
              </a:rPr>
              <a:t>N</a:t>
            </a:r>
            <a:br>
              <a:rPr lang="en-US">
                <a:solidFill>
                  <a:srgbClr val="009900"/>
                </a:solidFill>
              </a:rPr>
            </a:br>
            <a:r>
              <a:rPr lang="en-US" sz="3600">
                <a:solidFill>
                  <a:srgbClr val="009900"/>
                </a:solidFill>
              </a:rPr>
              <a:t>and Repetition</a:t>
            </a:r>
          </a:p>
        </p:txBody>
      </p:sp>
      <p:pic>
        <p:nvPicPr>
          <p:cNvPr id="24581" name="Picture 5" descr="ra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" y="0"/>
            <a:ext cx="36480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9" name="Picture 13" descr="klimt_kiss_dt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1371600"/>
            <a:ext cx="5191125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419600" y="4267200"/>
            <a:ext cx="3886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Repetition of a design.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696200" y="10048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 Klimt</a:t>
            </a:r>
          </a:p>
        </p:txBody>
      </p:sp>
    </p:spTree>
    <p:extLst>
      <p:ext uri="{BB962C8B-B14F-4D97-AF65-F5344CB8AC3E}">
        <p14:creationId xmlns:p14="http://schemas.microsoft.com/office/powerpoint/2010/main" val="11039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90600" y="1524000"/>
            <a:ext cx="10896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7200">
                <a:solidFill>
                  <a:srgbClr val="CC3300"/>
                </a:solidFill>
              </a:rPr>
              <a:t>The Elements of Art</a:t>
            </a: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09800" y="3657600"/>
            <a:ext cx="48768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4400"/>
              <a:t>The building blocks </a:t>
            </a:r>
            <a:r>
              <a:rPr lang="en-US" sz="4400" i="1"/>
              <a:t>or </a:t>
            </a:r>
            <a:r>
              <a:rPr lang="en-US" sz="4400"/>
              <a:t>ingredients of art.</a:t>
            </a:r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3581400" cy="5029200"/>
          </a:xfrm>
        </p:spPr>
        <p:txBody>
          <a:bodyPr/>
          <a:lstStyle/>
          <a:p>
            <a:r>
              <a:rPr lang="en-US"/>
              <a:t>RHYTHM  RHYTHM RHYTHM RHYTHM RHYTHM RHYTHM</a:t>
            </a:r>
          </a:p>
        </p:txBody>
      </p:sp>
      <p:pic>
        <p:nvPicPr>
          <p:cNvPr id="18435" name="Picture 3" descr="Duchamp-NudeDescndingStaircase2,19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76200"/>
            <a:ext cx="412115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86400" y="5410200"/>
            <a:ext cx="396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and MOVEMENT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3657600" cy="204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regular repetition of elements to produce the look and feel of movement.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0" y="621665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Marcel Duchamp</a:t>
            </a:r>
          </a:p>
        </p:txBody>
      </p:sp>
    </p:spTree>
    <p:extLst>
      <p:ext uri="{BB962C8B-B14F-4D97-AF65-F5344CB8AC3E}">
        <p14:creationId xmlns:p14="http://schemas.microsoft.com/office/powerpoint/2010/main" val="16821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Rhythm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1" name="Picture 5" descr="m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81600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18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2743200" cy="1143000"/>
          </a:xfrm>
        </p:spPr>
        <p:txBody>
          <a:bodyPr/>
          <a:lstStyle/>
          <a:p>
            <a:r>
              <a:rPr lang="en-US"/>
              <a:t>UNITY</a:t>
            </a:r>
          </a:p>
        </p:txBody>
      </p:sp>
      <p:pic>
        <p:nvPicPr>
          <p:cNvPr id="2356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228600"/>
            <a:ext cx="5664200" cy="6400800"/>
          </a:xfrm>
          <a:noFill/>
          <a:ln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04800" y="2895600"/>
            <a:ext cx="25908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When all the elements and principles work together to create a pleasing image.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705600" y="62626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Johannes Vermeer</a:t>
            </a:r>
          </a:p>
        </p:txBody>
      </p:sp>
    </p:spTree>
    <p:extLst>
      <p:ext uri="{BB962C8B-B14F-4D97-AF65-F5344CB8AC3E}">
        <p14:creationId xmlns:p14="http://schemas.microsoft.com/office/powerpoint/2010/main" val="35981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7000" dirty="0" smtClean="0"/>
              <a:t>P</a:t>
            </a:r>
            <a:r>
              <a:rPr lang="en-US" sz="6500" dirty="0" smtClean="0"/>
              <a:t>R</a:t>
            </a:r>
            <a:r>
              <a:rPr lang="en-US" sz="6000" dirty="0" smtClean="0"/>
              <a:t>O</a:t>
            </a:r>
            <a:r>
              <a:rPr lang="en-US" sz="5500" dirty="0" smtClean="0"/>
              <a:t>P</a:t>
            </a:r>
            <a:r>
              <a:rPr lang="en-US" sz="5000" dirty="0" smtClean="0"/>
              <a:t>O</a:t>
            </a:r>
            <a:r>
              <a:rPr lang="en-US" sz="4500" dirty="0" smtClean="0"/>
              <a:t>R</a:t>
            </a:r>
            <a:r>
              <a:rPr lang="en-US" sz="4000" dirty="0" smtClean="0"/>
              <a:t>T</a:t>
            </a:r>
            <a:r>
              <a:rPr lang="en-US" sz="3500" dirty="0" smtClean="0"/>
              <a:t>I</a:t>
            </a:r>
            <a:r>
              <a:rPr lang="en-US" sz="3000" dirty="0" smtClean="0"/>
              <a:t>O</a:t>
            </a:r>
            <a:r>
              <a:rPr lang="en-US" sz="2500" dirty="0" smtClean="0"/>
              <a:t>N and S</a:t>
            </a:r>
            <a:r>
              <a:rPr lang="en-US" sz="3100" dirty="0" smtClean="0"/>
              <a:t>C</a:t>
            </a:r>
            <a:r>
              <a:rPr lang="en-US" sz="3600" dirty="0" smtClean="0"/>
              <a:t>A</a:t>
            </a:r>
            <a:r>
              <a:rPr lang="en-US" sz="2500" dirty="0" smtClean="0"/>
              <a:t>LE</a:t>
            </a:r>
            <a:endParaRPr lang="en-US" dirty="0"/>
          </a:p>
        </p:txBody>
      </p:sp>
      <p:pic>
        <p:nvPicPr>
          <p:cNvPr id="15363" name="Picture 3" descr="caillebotte-Rue de Paris Temps de Pluie18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474788"/>
            <a:ext cx="6553200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67000" y="2895600"/>
            <a:ext cx="4953000" cy="204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comparative relationship of one part to another with respect to size, quantity, or degree; SCALE.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Gustave Caillebotte</a:t>
            </a:r>
          </a:p>
        </p:txBody>
      </p:sp>
    </p:spTree>
    <p:extLst>
      <p:ext uri="{BB962C8B-B14F-4D97-AF65-F5344CB8AC3E}">
        <p14:creationId xmlns:p14="http://schemas.microsoft.com/office/powerpoint/2010/main" val="32274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609165"/>
            <a:ext cx="857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69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 Principles of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0412" y="1865873"/>
            <a:ext cx="249517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Juxtaposition</a:t>
            </a:r>
          </a:p>
          <a:p>
            <a:endParaRPr lang="en-US" sz="2400" dirty="0"/>
          </a:p>
          <a:p>
            <a:r>
              <a:rPr lang="en-US" sz="2400" dirty="0" smtClean="0"/>
              <a:t>Appropriation</a:t>
            </a:r>
          </a:p>
          <a:p>
            <a:endParaRPr lang="en-US" sz="2400" dirty="0"/>
          </a:p>
          <a:p>
            <a:r>
              <a:rPr lang="en-US" sz="2400" dirty="0" smtClean="0"/>
              <a:t>Text and Image</a:t>
            </a:r>
          </a:p>
          <a:p>
            <a:endParaRPr lang="en-US" sz="2400" dirty="0"/>
          </a:p>
          <a:p>
            <a:r>
              <a:rPr lang="en-US" sz="2400" dirty="0" smtClean="0"/>
              <a:t>Hybridity</a:t>
            </a:r>
          </a:p>
          <a:p>
            <a:endParaRPr lang="en-US" sz="2400" dirty="0"/>
          </a:p>
          <a:p>
            <a:r>
              <a:rPr lang="en-US" sz="2400" dirty="0" err="1" smtClean="0"/>
              <a:t>Representin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Gaze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087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03708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my great idea and what I have to say?  Isn’t that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9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YES, YES, YES, YES, YES….</a:t>
            </a:r>
            <a:br>
              <a:rPr lang="en-US" dirty="0" smtClean="0"/>
            </a:br>
            <a:r>
              <a:rPr lang="en-US" dirty="0" smtClean="0"/>
              <a:t>CONCEPT IS IMPORTANT!!!!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86" y="2204487"/>
            <a:ext cx="8773568" cy="39216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Compositional Design </a:t>
            </a:r>
            <a:r>
              <a:rPr lang="en-US" dirty="0" smtClean="0">
                <a:solidFill>
                  <a:srgbClr val="800000"/>
                </a:solidFill>
              </a:rPr>
              <a:t>draws us in </a:t>
            </a:r>
            <a:r>
              <a:rPr lang="en-US" dirty="0" smtClean="0"/>
              <a:t>so that we can see your voice and focus!</a:t>
            </a:r>
          </a:p>
          <a:p>
            <a:endParaRPr lang="en-US" dirty="0" smtClean="0"/>
          </a:p>
          <a:p>
            <a:r>
              <a:rPr lang="en-US" dirty="0" smtClean="0"/>
              <a:t>Compositional Design </a:t>
            </a:r>
            <a:r>
              <a:rPr lang="en-US" dirty="0" smtClean="0">
                <a:solidFill>
                  <a:srgbClr val="800000"/>
                </a:solidFill>
              </a:rPr>
              <a:t>organizes your focus and idea</a:t>
            </a:r>
            <a:r>
              <a:rPr lang="en-US" dirty="0" smtClean="0"/>
              <a:t>, helping the viewer to “read” your intent.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Mastery of Technique draws us in with “</a:t>
            </a:r>
            <a:r>
              <a:rPr lang="en-US" dirty="0" err="1" smtClean="0">
                <a:solidFill>
                  <a:srgbClr val="800000"/>
                </a:solidFill>
              </a:rPr>
              <a:t>titeness</a:t>
            </a:r>
            <a:r>
              <a:rPr lang="en-US" dirty="0" smtClean="0">
                <a:solidFill>
                  <a:srgbClr val="800000"/>
                </a:solidFill>
              </a:rPr>
              <a:t>” </a:t>
            </a:r>
            <a:r>
              <a:rPr lang="en-US" dirty="0" smtClean="0"/>
              <a:t>and keeps your voice clear!!!!  Always essential!!!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9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75"/>
            <a:ext cx="8229600" cy="5753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Think of variety in these 4 areas when approaching Breadth</a:t>
            </a:r>
            <a:endParaRPr lang="en-US" sz="2400" dirty="0"/>
          </a:p>
        </p:txBody>
      </p:sp>
      <p:pic>
        <p:nvPicPr>
          <p:cNvPr id="8" name="Content Placeholder 7" descr="Screen Shot 2014-08-31 at 12.02.1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7" r="-9827"/>
          <a:stretch>
            <a:fillRect/>
          </a:stretch>
        </p:blipFill>
        <p:spPr>
          <a:xfrm>
            <a:off x="-676200" y="857038"/>
            <a:ext cx="10808509" cy="5944264"/>
          </a:xfrm>
        </p:spPr>
      </p:pic>
    </p:spTree>
    <p:extLst>
      <p:ext uri="{BB962C8B-B14F-4D97-AF65-F5344CB8AC3E}">
        <p14:creationId xmlns:p14="http://schemas.microsoft.com/office/powerpoint/2010/main" val="329475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3D Design</a:t>
            </a:r>
            <a:br>
              <a:rPr lang="en-US" dirty="0" smtClean="0"/>
            </a:br>
            <a:r>
              <a:rPr lang="en-US" dirty="0" smtClean="0"/>
              <a:t>Breadth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http://apcentral.collegeboard.com/apc/members/exam/exam_information/2135.html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9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40"/>
            <a:ext cx="8229600" cy="1143000"/>
          </a:xfrm>
        </p:spPr>
        <p:txBody>
          <a:bodyPr/>
          <a:lstStyle/>
          <a:p>
            <a:r>
              <a:rPr lang="en-US" dirty="0"/>
              <a:t>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2901"/>
            <a:ext cx="8229600" cy="66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movement of one point to another; a mark having length and direction</a:t>
            </a:r>
            <a:endParaRPr lang="en-US" dirty="0"/>
          </a:p>
        </p:txBody>
      </p:sp>
      <p:pic>
        <p:nvPicPr>
          <p:cNvPr id="10245" name="Picture 5" descr="see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965" y="1142060"/>
            <a:ext cx="5173987" cy="42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9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1" r="5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376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895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8382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SHAPE</a:t>
            </a:r>
          </a:p>
        </p:txBody>
      </p:sp>
      <p:pic>
        <p:nvPicPr>
          <p:cNvPr id="8195" name="Picture 3" descr="Mi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27" y="1970568"/>
            <a:ext cx="5370964" cy="40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97505" y="1090008"/>
            <a:ext cx="2473318" cy="5262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An enclosed area defined and determined by other art </a:t>
            </a:r>
            <a:r>
              <a:rPr lang="en-US" sz="2800" dirty="0" smtClean="0"/>
              <a:t>elements.(</a:t>
            </a:r>
            <a:r>
              <a:rPr lang="en-US" sz="2800" dirty="0"/>
              <a:t>i.e.: lines, colors, values, textures, etc.)</a:t>
            </a:r>
            <a:r>
              <a:rPr lang="en-US" sz="2800" dirty="0" smtClean="0"/>
              <a:t>. Shape has height and width</a:t>
            </a:r>
            <a:endParaRPr lang="en-US" sz="2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06793" y="6047441"/>
            <a:ext cx="1397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Joan Miro</a:t>
            </a:r>
          </a:p>
        </p:txBody>
      </p:sp>
    </p:spTree>
    <p:extLst>
      <p:ext uri="{BB962C8B-B14F-4D97-AF65-F5344CB8AC3E}">
        <p14:creationId xmlns:p14="http://schemas.microsoft.com/office/powerpoint/2010/main" val="29170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shape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3176"/>
            <a:ext cx="508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563" y="6014791"/>
            <a:ext cx="610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Shape can be geometric.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73317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670</Words>
  <Application>Microsoft Macintosh PowerPoint</Application>
  <PresentationFormat>On-screen Show (4:3)</PresentationFormat>
  <Paragraphs>144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AP 3D Design Breadth (completed first semester, with 2 additional concentration) </vt:lpstr>
      <vt:lpstr>3D Design Focus (Depth and Space)</vt:lpstr>
      <vt:lpstr>Don’t forget about the fun and fabulously relevant  Postmodern Principles of Design!</vt:lpstr>
      <vt:lpstr>The Elements of Art</vt:lpstr>
      <vt:lpstr>Line</vt:lpstr>
      <vt:lpstr>Focus on Line</vt:lpstr>
      <vt:lpstr>Focus on line</vt:lpstr>
      <vt:lpstr>SHAPE</vt:lpstr>
      <vt:lpstr>Focus on shape</vt:lpstr>
      <vt:lpstr>Focus on shape</vt:lpstr>
      <vt:lpstr>FORM</vt:lpstr>
      <vt:lpstr>Focus on form</vt:lpstr>
      <vt:lpstr>Focus on Form</vt:lpstr>
      <vt:lpstr>Focus on Form</vt:lpstr>
      <vt:lpstr>S P A C E</vt:lpstr>
      <vt:lpstr>Focus on Space</vt:lpstr>
      <vt:lpstr>Focus on Space</vt:lpstr>
      <vt:lpstr>Focus on Space</vt:lpstr>
      <vt:lpstr>Focus on Space</vt:lpstr>
      <vt:lpstr>                                      Value</vt:lpstr>
      <vt:lpstr>Focus on Value</vt:lpstr>
      <vt:lpstr>Focus on Value</vt:lpstr>
      <vt:lpstr>Focus on Value</vt:lpstr>
      <vt:lpstr>PowerPoint Presentation</vt:lpstr>
      <vt:lpstr>Focus on Texture</vt:lpstr>
      <vt:lpstr>Focus on Texture</vt:lpstr>
      <vt:lpstr>COLOR</vt:lpstr>
      <vt:lpstr>PowerPoint Presentation</vt:lpstr>
      <vt:lpstr>Focus on Color</vt:lpstr>
      <vt:lpstr>Focus on Color</vt:lpstr>
      <vt:lpstr>The Principles of Art</vt:lpstr>
      <vt:lpstr>Balance</vt:lpstr>
      <vt:lpstr>PowerPoint Presentation</vt:lpstr>
      <vt:lpstr>PowerPoint Presentation</vt:lpstr>
      <vt:lpstr>PowerPoint Presentation</vt:lpstr>
      <vt:lpstr>EMPHASIS</vt:lpstr>
      <vt:lpstr>CONTRAST</vt:lpstr>
      <vt:lpstr>Repetition</vt:lpstr>
      <vt:lpstr>PATTERN and Repetition</vt:lpstr>
      <vt:lpstr>RHYTHM  RHYTHM RHYTHM RHYTHM RHYTHM RHYTHM</vt:lpstr>
      <vt:lpstr>Rhythm</vt:lpstr>
      <vt:lpstr>UNITY</vt:lpstr>
      <vt:lpstr>PROPORTION and SCALE</vt:lpstr>
      <vt:lpstr>Focus on Scale</vt:lpstr>
      <vt:lpstr>Postmodern Principles of Design</vt:lpstr>
      <vt:lpstr>What about my great idea and what I have to say?  Isn’t that important?</vt:lpstr>
      <vt:lpstr>YES, YES, YES, YES, YES…. CONCEPT IS IMPORTANT!!!!</vt:lpstr>
      <vt:lpstr>Think of variety in these 4 areas when approaching Breadth</vt:lpstr>
      <vt:lpstr>AP 3D Design Breadth</vt:lpstr>
    </vt:vector>
  </TitlesOfParts>
  <Company>SVVSD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3D Design Breadth (completed first semester, with 2 additional concentration) </dc:title>
  <dc:creator>Jennifer McLees</dc:creator>
  <cp:lastModifiedBy>Jennifer McLees</cp:lastModifiedBy>
  <cp:revision>26</cp:revision>
  <dcterms:created xsi:type="dcterms:W3CDTF">2014-08-22T12:04:25Z</dcterms:created>
  <dcterms:modified xsi:type="dcterms:W3CDTF">2014-09-01T13:36:18Z</dcterms:modified>
</cp:coreProperties>
</file>